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3" r:id="rId3"/>
    <p:sldId id="257" r:id="rId4"/>
    <p:sldId id="258" r:id="rId5"/>
    <p:sldId id="261" r:id="rId6"/>
    <p:sldId id="262" r:id="rId7"/>
    <p:sldId id="263" r:id="rId8"/>
    <p:sldId id="259" r:id="rId9"/>
    <p:sldId id="265" r:id="rId10"/>
    <p:sldId id="260" r:id="rId11"/>
    <p:sldId id="270" r:id="rId12"/>
    <p:sldId id="269" r:id="rId13"/>
    <p:sldId id="274" r:id="rId14"/>
    <p:sldId id="280" r:id="rId15"/>
    <p:sldId id="284" r:id="rId16"/>
    <p:sldId id="281" r:id="rId17"/>
    <p:sldId id="28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700" y="40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04E1F-48BA-4FBC-8B26-24BB397BF303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C8BB1-1C44-4BAD-9D3C-AF4E89330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28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C8BB1-1C44-4BAD-9D3C-AF4E893300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34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56FE54C-CC00-4959-8CD2-98EDB0C583AF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6738-2BD8-4018-81CC-7760581999E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19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E54C-CC00-4959-8CD2-98EDB0C583AF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6738-2BD8-4018-81CC-776058199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1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E54C-CC00-4959-8CD2-98EDB0C583AF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6738-2BD8-4018-81CC-7760581999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07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E54C-CC00-4959-8CD2-98EDB0C583AF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6738-2BD8-4018-81CC-776058199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2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E54C-CC00-4959-8CD2-98EDB0C583AF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6738-2BD8-4018-81CC-7760581999E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8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E54C-CC00-4959-8CD2-98EDB0C583AF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6738-2BD8-4018-81CC-776058199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3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E54C-CC00-4959-8CD2-98EDB0C583AF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6738-2BD8-4018-81CC-776058199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9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E54C-CC00-4959-8CD2-98EDB0C583AF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6738-2BD8-4018-81CC-776058199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27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E54C-CC00-4959-8CD2-98EDB0C583AF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6738-2BD8-4018-81CC-776058199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39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E54C-CC00-4959-8CD2-98EDB0C583AF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6738-2BD8-4018-81CC-776058199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53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E54C-CC00-4959-8CD2-98EDB0C583AF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6738-2BD8-4018-81CC-7760581999E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48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56FE54C-CC00-4959-8CD2-98EDB0C583AF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E76738-2BD8-4018-81CC-7760581999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20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CCF1C6-F2C7-479A-B25B-5AD7B0F7BA99}"/>
              </a:ext>
            </a:extLst>
          </p:cNvPr>
          <p:cNvSpPr txBox="1"/>
          <p:nvPr/>
        </p:nvSpPr>
        <p:spPr>
          <a:xfrm>
            <a:off x="2367103" y="4589063"/>
            <a:ext cx="7457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 Donation during the COVID 19 Pandemic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64348F-733E-4B59-9429-CD7859582B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77" t="53591" r="30357" b="13073"/>
          <a:stretch/>
        </p:blipFill>
        <p:spPr>
          <a:xfrm>
            <a:off x="3308278" y="2380666"/>
            <a:ext cx="4860069" cy="22083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C548ED-79F6-4909-846D-F013106BC5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301" t="45022" r="6396" b="38437"/>
          <a:stretch/>
        </p:blipFill>
        <p:spPr>
          <a:xfrm>
            <a:off x="1805050" y="5203420"/>
            <a:ext cx="8870394" cy="113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65726-7A9F-4BDF-B18F-EC7108A12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نتیجه گیری :</a:t>
            </a:r>
            <a:endParaRPr lang="en-US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342F1-F354-4E47-969C-7105FA3BD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774" y="1905990"/>
            <a:ext cx="10762619" cy="4023360"/>
          </a:xfrm>
        </p:spPr>
        <p:txBody>
          <a:bodyPr/>
          <a:lstStyle/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در حال حاضر، </a:t>
            </a:r>
            <a:r>
              <a:rPr lang="fa-IR" sz="2000" dirty="0" smtClean="0">
                <a:cs typeface="B Nazanin" panose="00000400000000000000" pitchFamily="2" charset="-78"/>
              </a:rPr>
              <a:t>دستورالعمل </a:t>
            </a:r>
            <a:r>
              <a:rPr lang="fa-IR" sz="2000" dirty="0">
                <a:cs typeface="B Nazanin" panose="00000400000000000000" pitchFamily="2" charset="-78"/>
              </a:rPr>
              <a:t>های عملی به شدت توسط تحقیقات علمی و بالینی پشتیبانی می شود. </a:t>
            </a:r>
          </a:p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ایجاد پاندمی، </a:t>
            </a:r>
            <a:r>
              <a:rPr lang="fa-IR" sz="2000" dirty="0">
                <a:cs typeface="B Nazanin" panose="00000400000000000000" pitchFamily="2" charset="-78"/>
              </a:rPr>
              <a:t>منجر به </a:t>
            </a:r>
            <a:r>
              <a:rPr lang="fa-IR" sz="2000" dirty="0" smtClean="0">
                <a:cs typeface="B Nazanin" panose="00000400000000000000" pitchFamily="2" charset="-78"/>
              </a:rPr>
              <a:t>اصلاحات </a:t>
            </a:r>
            <a:r>
              <a:rPr lang="fa-IR" sz="2000" dirty="0">
                <a:cs typeface="B Nazanin" panose="00000400000000000000" pitchFamily="2" charset="-78"/>
              </a:rPr>
              <a:t>فوری </a:t>
            </a:r>
            <a:r>
              <a:rPr lang="fa-IR" sz="2000" dirty="0" smtClean="0">
                <a:cs typeface="B Nazanin" panose="00000400000000000000" pitchFamily="2" charset="-78"/>
              </a:rPr>
              <a:t>در بخش بهداشت و درمان شد</a:t>
            </a:r>
            <a:r>
              <a:rPr lang="fa-IR" sz="2000" dirty="0" smtClean="0">
                <a:cs typeface="B Nazanin" panose="00000400000000000000" pitchFamily="2" charset="-78"/>
              </a:rPr>
              <a:t>،همه </a:t>
            </a:r>
            <a:r>
              <a:rPr lang="fa-IR" sz="2000" dirty="0">
                <a:cs typeface="B Nazanin" panose="00000400000000000000" pitchFamily="2" charset="-78"/>
              </a:rPr>
              <a:t>تلاش می کنند برای یک پاسخ </a:t>
            </a:r>
            <a:r>
              <a:rPr lang="fa-IR" sz="2000" dirty="0" smtClean="0">
                <a:cs typeface="B Nazanin" panose="00000400000000000000" pitchFamily="2" charset="-78"/>
              </a:rPr>
              <a:t>مناسب </a:t>
            </a:r>
            <a:r>
              <a:rPr lang="fa-IR" sz="2000" dirty="0">
                <a:cs typeface="B Nazanin" panose="00000400000000000000" pitchFamily="2" charset="-78"/>
              </a:rPr>
              <a:t>به </a:t>
            </a:r>
            <a:r>
              <a:rPr lang="fa-IR" sz="2000" dirty="0" smtClean="0">
                <a:cs typeface="B Nazanin" panose="00000400000000000000" pitchFamily="2" charset="-78"/>
              </a:rPr>
              <a:t>کویید </a:t>
            </a:r>
            <a:r>
              <a:rPr lang="fa-IR" sz="2000" dirty="0" smtClean="0">
                <a:cs typeface="B Nazanin" panose="00000400000000000000" pitchFamily="2" charset="-78"/>
              </a:rPr>
              <a:t>آماده </a:t>
            </a:r>
            <a:r>
              <a:rPr lang="fa-IR" sz="2000" dirty="0">
                <a:cs typeface="B Nazanin" panose="00000400000000000000" pitchFamily="2" charset="-78"/>
              </a:rPr>
              <a:t>شوند. </a:t>
            </a:r>
          </a:p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اقدامات </a:t>
            </a:r>
            <a:r>
              <a:rPr lang="fa-IR" sz="2000" dirty="0">
                <a:cs typeface="B Nazanin" panose="00000400000000000000" pitchFamily="2" charset="-78"/>
              </a:rPr>
              <a:t>متوقف و </a:t>
            </a:r>
            <a:r>
              <a:rPr lang="fa-IR" sz="2000" dirty="0" smtClean="0">
                <a:cs typeface="B Nazanin" panose="00000400000000000000" pitchFamily="2" charset="-78"/>
              </a:rPr>
              <a:t>اصطلاح "فقط </a:t>
            </a:r>
            <a:r>
              <a:rPr lang="fa-IR" sz="2000" dirty="0">
                <a:cs typeface="B Nazanin" panose="00000400000000000000" pitchFamily="2" charset="-78"/>
              </a:rPr>
              <a:t>در صورت لزوم جراحی" توسط اکثر واحدها </a:t>
            </a:r>
            <a:r>
              <a:rPr lang="fa-IR" sz="2000" dirty="0" smtClean="0">
                <a:cs typeface="B Nazanin" panose="00000400000000000000" pitchFamily="2" charset="-78"/>
              </a:rPr>
              <a:t>( فقط </a:t>
            </a:r>
            <a:r>
              <a:rPr lang="fa-IR" sz="2000" dirty="0">
                <a:cs typeface="B Nazanin" panose="00000400000000000000" pitchFamily="2" charset="-78"/>
              </a:rPr>
              <a:t>در موراد اورژانسی و بسیار </a:t>
            </a:r>
            <a:r>
              <a:rPr lang="fa-IR" sz="2000" dirty="0" smtClean="0">
                <a:cs typeface="B Nazanin" panose="00000400000000000000" pitchFamily="2" charset="-78"/>
              </a:rPr>
              <a:t>ضروری)</a:t>
            </a:r>
            <a:endParaRPr lang="fa-IR" sz="2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88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65726-7A9F-4BDF-B18F-EC7108A12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نتیجه گیری :</a:t>
            </a:r>
            <a:endParaRPr lang="en-US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342F1-F354-4E47-969C-7105FA3BD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97" y="1905990"/>
            <a:ext cx="10506695" cy="4637314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sz="2000" dirty="0">
                <a:cs typeface="B Nazanin" panose="00000400000000000000" pitchFamily="2" charset="-78"/>
              </a:rPr>
              <a:t>  در چندین مطالعه دیگر نیز در کشورهای مختلف ، اثر کویید بر پیوند مشابه این مطالعه بود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000" dirty="0">
                <a:cs typeface="B Nazanin" panose="00000400000000000000" pitchFamily="2" charset="-78"/>
              </a:rPr>
              <a:t>کاهش در تصادفات رانندگی و جرایم خشن به علت فاصله اجتماعی                  کاهش در مناسب ترین اهدا کنندگان</a:t>
            </a:r>
          </a:p>
          <a:p>
            <a:pPr marL="0" indent="0" algn="r" rtl="1">
              <a:buNone/>
            </a:pPr>
            <a:endParaRPr lang="fa-IR" sz="2000" dirty="0"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000" dirty="0">
                <a:cs typeface="B Nazanin" panose="00000400000000000000" pitchFamily="2" charset="-78"/>
              </a:rPr>
              <a:t> فراوانی اهدا کنندگان عضو به دنبال سومصرف مواد در طول دوره مطالعه سال 2020 (اثر غیرمستقیم کویید )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7F460596-8A09-4684-9BE7-2DEDD5096833}"/>
              </a:ext>
            </a:extLst>
          </p:cNvPr>
          <p:cNvSpPr/>
          <p:nvPr/>
        </p:nvSpPr>
        <p:spPr>
          <a:xfrm>
            <a:off x="5017266" y="2244437"/>
            <a:ext cx="866898" cy="570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8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65726-7A9F-4BDF-B18F-EC7108A12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latin typeface="Times New Roman" panose="02020603050405020304" pitchFamily="18" charset="0"/>
                <a:cs typeface="B Nazanin" panose="00000400000000000000" pitchFamily="2" charset="-78"/>
              </a:rPr>
              <a:t>نتیجه گیری :</a:t>
            </a:r>
            <a:endParaRPr lang="en-US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342F1-F354-4E47-969C-7105FA3BD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019" y="1905990"/>
            <a:ext cx="9720073" cy="4023360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>
                <a:cs typeface="B Nazanin" panose="00000400000000000000" pitchFamily="2" charset="-78"/>
              </a:rPr>
              <a:t>اطلاعات غلط </a:t>
            </a:r>
            <a:r>
              <a:rPr lang="en-US" sz="2000" dirty="0">
                <a:cs typeface="B Nazanin" panose="00000400000000000000" pitchFamily="2" charset="-78"/>
              </a:rPr>
              <a:t>COVID-19 </a:t>
            </a:r>
            <a:r>
              <a:rPr lang="fa-IR" sz="2000" dirty="0">
                <a:cs typeface="B Nazanin" panose="00000400000000000000" pitchFamily="2" charset="-78"/>
              </a:rPr>
              <a:t>   : ترس ، اضطراب و پیامدهای روانی - اجتماعی </a:t>
            </a: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تصورات منفی و ترس از ابتلا به عفونت از طریق تماس با بیمارستان : کاهش تعامل خانواده ها با </a:t>
            </a:r>
            <a:r>
              <a:rPr lang="en-US" sz="2000" dirty="0">
                <a:cs typeface="B Nazanin" panose="00000400000000000000" pitchFamily="2" charset="-78"/>
              </a:rPr>
              <a:t>OPO </a:t>
            </a:r>
            <a:endParaRPr lang="fa-IR" sz="2000" dirty="0" smtClean="0">
              <a:cs typeface="B Nazanin" panose="00000400000000000000" pitchFamily="2" charset="-78"/>
            </a:endParaRPr>
          </a:p>
          <a:p>
            <a:pPr algn="r" rtl="1"/>
            <a:endParaRPr lang="fa-IR" sz="2000" dirty="0">
              <a:cs typeface="B Nazanin" panose="00000400000000000000" pitchFamily="2" charset="-78"/>
            </a:endParaRPr>
          </a:p>
          <a:p>
            <a:pPr algn="r" rtl="1"/>
            <a:r>
              <a:rPr lang="fa-IR" sz="2000" dirty="0" smtClean="0">
                <a:cs typeface="B Nazanin" panose="00000400000000000000" pitchFamily="2" charset="-78"/>
              </a:rPr>
              <a:t>ایجاد تحول در مشاوره </a:t>
            </a:r>
            <a:r>
              <a:rPr lang="fa-IR" sz="2000" dirty="0">
                <a:cs typeface="B Nazanin" panose="00000400000000000000" pitchFamily="2" charset="-78"/>
              </a:rPr>
              <a:t>های مجازی و فن آوری پیشرفته غربالگری و نظارت</a:t>
            </a:r>
          </a:p>
          <a:p>
            <a:pPr marL="0" indent="0" algn="ctr" rtl="1">
              <a:buNone/>
            </a:pPr>
            <a:endParaRPr lang="fa-IR" sz="2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803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58459-7539-4EE0-B139-A15B2F5A8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534" y="400436"/>
            <a:ext cx="9461665" cy="905850"/>
          </a:xfrm>
        </p:spPr>
        <p:txBody>
          <a:bodyPr>
            <a:normAutofit/>
          </a:bodyPr>
          <a:lstStyle/>
          <a:p>
            <a:pPr algn="r"/>
            <a:r>
              <a:rPr lang="fa-IR" sz="4400" dirty="0">
                <a:cs typeface="B Titr" panose="00000700000000000000" pitchFamily="2" charset="-78"/>
              </a:rPr>
              <a:t>اسپانیا</a:t>
            </a:r>
            <a:endParaRPr lang="en-US" sz="44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8C71-48D8-4407-95E4-1713DA421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1923803"/>
            <a:ext cx="10459311" cy="4409308"/>
          </a:xfrm>
        </p:spPr>
        <p:txBody>
          <a:bodyPr>
            <a:normAutofit/>
          </a:bodyPr>
          <a:lstStyle/>
          <a:p>
            <a:pPr algn="just" rtl="1">
              <a:buFont typeface="Courier New" panose="02070309020205020404" pitchFamily="49" charset="0"/>
              <a:buChar char="o"/>
            </a:pPr>
            <a:r>
              <a:rPr lang="fa-IR" sz="2000" dirty="0">
                <a:cs typeface="B Nazanin" panose="00000400000000000000" pitchFamily="2" charset="-78"/>
              </a:rPr>
              <a:t>  اسپانیا از نظر تعداد مطلق موارد و تعداد مرگ و میرها یکی از کشورهای آسیب دیده است.</a:t>
            </a:r>
          </a:p>
          <a:p>
            <a:pPr algn="just" rtl="1">
              <a:buFont typeface="Courier New" panose="02070309020205020404" pitchFamily="49" charset="0"/>
              <a:buChar char="o"/>
            </a:pPr>
            <a:r>
              <a:rPr lang="fa-IR" sz="2000" dirty="0">
                <a:cs typeface="B Nazanin" panose="00000400000000000000" pitchFamily="2" charset="-78"/>
              </a:rPr>
              <a:t>  انتقال کویید</a:t>
            </a:r>
            <a:r>
              <a:rPr lang="en-US" sz="2000" dirty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از طریق پیوند ناشناخته است اما طبق قانون اسپانیا  اهدا در موارد تایید شده کویید</a:t>
            </a:r>
            <a:r>
              <a:rPr lang="en-US" sz="2000" dirty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باید منتفی باشد. </a:t>
            </a:r>
          </a:p>
          <a:p>
            <a:pPr algn="just" rtl="1">
              <a:buFont typeface="Courier New" panose="02070309020205020404" pitchFamily="49" charset="0"/>
              <a:buChar char="o"/>
            </a:pPr>
            <a:r>
              <a:rPr lang="fa-IR" sz="2000" dirty="0" smtClean="0">
                <a:cs typeface="B Nazanin" panose="00000400000000000000" pitchFamily="2" charset="-78"/>
              </a:rPr>
              <a:t>اهدا </a:t>
            </a:r>
            <a:r>
              <a:rPr lang="fa-IR" sz="2000" dirty="0">
                <a:cs typeface="B Nazanin" panose="00000400000000000000" pitchFamily="2" charset="-78"/>
              </a:rPr>
              <a:t>کنندگان در معرض خطر اپیدمیولوژیک (مواجهه با بیمار یا مسافرت / اقامت در مناطق آسیب دیده در 21 روز گذشته)، اگر اهداکننده بالقوه علائم بالینی </a:t>
            </a:r>
            <a:r>
              <a:rPr lang="fa-IR" sz="2000" dirty="0" smtClean="0">
                <a:cs typeface="B Nazanin" panose="00000400000000000000" pitchFamily="2" charset="-78"/>
              </a:rPr>
              <a:t>کویید </a:t>
            </a:r>
            <a:r>
              <a:rPr lang="fa-IR" sz="2000" dirty="0">
                <a:cs typeface="B Nazanin" panose="00000400000000000000" pitchFamily="2" charset="-78"/>
              </a:rPr>
              <a:t>را نشان دهد ، اهدا بدون غربالگری رد می شود.</a:t>
            </a:r>
          </a:p>
          <a:p>
            <a:pPr algn="just" rtl="1">
              <a:buFont typeface="Courier New" panose="02070309020205020404" pitchFamily="49" charset="0"/>
              <a:buChar char="o"/>
            </a:pPr>
            <a:r>
              <a:rPr lang="fa-IR" sz="2000" dirty="0">
                <a:cs typeface="B Nazanin" panose="00000400000000000000" pitchFamily="2" charset="-78"/>
              </a:rPr>
              <a:t> اگر اهدا کننده بالقوه علائم را نشان ندهد، غربالگری کویید انجام می شود و در صورت مثبت بودن نتیجه اهدا </a:t>
            </a:r>
            <a:r>
              <a:rPr lang="fa-IR" sz="2000" dirty="0" smtClean="0">
                <a:cs typeface="B Nazanin" panose="00000400000000000000" pitchFamily="2" charset="-78"/>
              </a:rPr>
              <a:t>انجام نمی شود</a:t>
            </a:r>
            <a:r>
              <a:rPr lang="fa-IR" sz="2000" dirty="0" smtClean="0">
                <a:cs typeface="B Nazanin" panose="00000400000000000000" pitchFamily="2" charset="-78"/>
              </a:rPr>
              <a:t>.</a:t>
            </a:r>
            <a:endParaRPr lang="fa-IR" sz="2000" dirty="0">
              <a:cs typeface="B Nazanin" panose="00000400000000000000" pitchFamily="2" charset="-78"/>
            </a:endParaRPr>
          </a:p>
          <a:p>
            <a:pPr algn="just" rtl="1">
              <a:buFont typeface="Courier New" panose="02070309020205020404" pitchFamily="49" charset="0"/>
              <a:buChar char="o"/>
            </a:pPr>
            <a:r>
              <a:rPr lang="fa-IR" sz="2000" dirty="0">
                <a:cs typeface="B Nazanin" panose="00000400000000000000" pitchFamily="2" charset="-78"/>
              </a:rPr>
              <a:t> غربالگری کویید در گیرنده بالقوه قبل از پیوند توصیه می شود و در صورت مثبت بودن نتیجه، بیمار موقتاً از لیست انتظار خارج می شود.</a:t>
            </a:r>
          </a:p>
          <a:p>
            <a:pPr algn="just" rtl="1">
              <a:buFont typeface="Courier New" panose="02070309020205020404" pitchFamily="49" charset="0"/>
              <a:buChar char="o"/>
            </a:pPr>
            <a:r>
              <a:rPr lang="fa-IR" sz="2000" dirty="0">
                <a:cs typeface="B Nazanin" panose="00000400000000000000" pitchFamily="2" charset="-78"/>
              </a:rPr>
              <a:t>اگرچه دوره انکوباسیون برای کویید 2-14</a:t>
            </a:r>
            <a:r>
              <a:rPr lang="en-US" sz="2000" dirty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روز است ، اما دوره ایمنی توصیه شده در اسپانیا برای رد کردن هر گونه خطراحتمالی 21 است.</a:t>
            </a:r>
          </a:p>
          <a:p>
            <a:pPr algn="just" rtl="1">
              <a:buFont typeface="Courier New" panose="02070309020205020404" pitchFamily="49" charset="0"/>
              <a:buChar char="o"/>
            </a:pPr>
            <a:endParaRPr lang="fa-IR" sz="2000" dirty="0">
              <a:cs typeface="B Nazanin" panose="00000400000000000000" pitchFamily="2" charset="-78"/>
            </a:endParaRPr>
          </a:p>
          <a:p>
            <a:pPr algn="just"/>
            <a:endParaRPr lang="fa-IR" sz="2000" dirty="0">
              <a:cs typeface="B Nazanin" panose="00000400000000000000" pitchFamily="2" charset="-78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58459-7539-4EE0-B139-A15B2F5A8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534" y="400436"/>
            <a:ext cx="9461665" cy="905850"/>
          </a:xfrm>
        </p:spPr>
        <p:txBody>
          <a:bodyPr>
            <a:normAutofit/>
          </a:bodyPr>
          <a:lstStyle/>
          <a:p>
            <a:pPr algn="r"/>
            <a:r>
              <a:rPr lang="fa-IR" sz="4400" dirty="0">
                <a:cs typeface="B Titr" panose="00000700000000000000" pitchFamily="2" charset="-78"/>
              </a:rPr>
              <a:t>اسپانیا</a:t>
            </a:r>
            <a:endParaRPr lang="en-US" sz="44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8C71-48D8-4407-95E4-1713DA421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256" y="1330037"/>
            <a:ext cx="10459311" cy="5260768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>
                <a:cs typeface="B Nazanin" panose="00000400000000000000" pitchFamily="2" charset="-78"/>
              </a:rPr>
              <a:t>غربالگری اهدا کنندگان بالقوه با </a:t>
            </a:r>
            <a:r>
              <a:rPr lang="en-US" sz="2000" dirty="0">
                <a:cs typeface="B Nazanin" panose="00000400000000000000" pitchFamily="2" charset="-78"/>
              </a:rPr>
              <a:t>RT-PCR</a:t>
            </a:r>
            <a:endParaRPr lang="fa-IR" sz="2000" dirty="0">
              <a:cs typeface="B Nazanin" panose="00000400000000000000" pitchFamily="2" charset="-78"/>
            </a:endParaRP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-  363 مورد کویید</a:t>
            </a:r>
            <a:r>
              <a:rPr lang="en-US" sz="2000" dirty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در بیماران پیوند اعضا به سازمان پیوند ملی گزارش شده است:</a:t>
            </a: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- 227 گیرنده کلیه </a:t>
            </a: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-  73 کبد </a:t>
            </a: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- 36 قلبی </a:t>
            </a: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-  21 ریوی </a:t>
            </a: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-  5 لوزالمعده </a:t>
            </a: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- 1 مورد در چند اندام). </a:t>
            </a: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بیشتر آنها میانگین 56 ماه پس از پیوند، در جامعه به این عفونت مبتلا شده اند. </a:t>
            </a:r>
          </a:p>
          <a:p>
            <a:pPr algn="r" rtl="1"/>
            <a:r>
              <a:rPr lang="fa-IR" sz="2000" dirty="0">
                <a:cs typeface="B Nazanin" panose="00000400000000000000" pitchFamily="2" charset="-78"/>
              </a:rPr>
              <a:t>فقط 62 مورد (14٪) عفونت بیمارستانی گزارش شده است. </a:t>
            </a:r>
          </a:p>
          <a:p>
            <a:pPr algn="ctr"/>
            <a:endParaRPr lang="fa-IR" sz="2000" dirty="0">
              <a:cs typeface="B Nazanin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13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25A28-1F79-4A9A-96BC-8EBCBE13B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284" y="777834"/>
            <a:ext cx="10067308" cy="5860472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انجام فعالیت اهدا و پیوند به دلیل نبود مناطق بدون کویید</a:t>
            </a:r>
            <a:r>
              <a:rPr lang="en-US" dirty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در بیمارستان ها، فوق العاده پیچیده است. 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در روزهای اوج کرونا در اسپانیا، </a:t>
            </a:r>
            <a:r>
              <a:rPr lang="fa-IR" dirty="0">
                <a:cs typeface="B Nazanin" panose="00000400000000000000" pitchFamily="2" charset="-78"/>
              </a:rPr>
              <a:t>فقط اهدا کنندگان ایده آل در نظر گرفته شدند و پیوند فقط در بیمارانی که در شرایط اضطراری یا کسانی که از شدت بالینی بالایی </a:t>
            </a:r>
            <a:r>
              <a:rPr lang="fa-IR" dirty="0" smtClean="0">
                <a:cs typeface="B Nazanin" panose="00000400000000000000" pitchFamily="2" charset="-78"/>
              </a:rPr>
              <a:t>برخوردار بودندانجام </a:t>
            </a:r>
            <a:r>
              <a:rPr lang="fa-IR" dirty="0">
                <a:cs typeface="B Nazanin" panose="00000400000000000000" pitchFamily="2" charset="-78"/>
              </a:rPr>
              <a:t>می </a:t>
            </a:r>
            <a:r>
              <a:rPr lang="fa-IR" dirty="0" smtClean="0">
                <a:cs typeface="B Nazanin" panose="00000400000000000000" pitchFamily="2" charset="-78"/>
              </a:rPr>
              <a:t>شد</a:t>
            </a:r>
            <a:r>
              <a:rPr lang="fa-IR" dirty="0"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 همه اینها منجر به کاهش شدید فعالیت شده است. در 13 مارس 2020 ، وضعیت ملی "وضعیت هشدار" در اسپانیا اعلام شد.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تا آن تاریخ ، میانگین فعالیت پیوند در کشور ما 7.2 اهدا و 16.1 پیوند در روز بود.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پس از آن مرحله ، اعداد به ترتیب به 1.1 و 2 </a:t>
            </a:r>
            <a:r>
              <a:rPr lang="fa-IR" dirty="0" smtClean="0">
                <a:cs typeface="B Nazanin" panose="00000400000000000000" pitchFamily="2" charset="-78"/>
              </a:rPr>
              <a:t>کاهش یافت.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4014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5EDB3-56C0-4656-9F03-573CA8730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B4D1F1-CF8F-4FF2-A0D0-079140D9D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31" t="22133" r="6379" b="10893"/>
          <a:stretch/>
        </p:blipFill>
        <p:spPr>
          <a:xfrm>
            <a:off x="0" y="879968"/>
            <a:ext cx="11501355" cy="509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56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90C9E-570A-47D4-AAD7-14BA88192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F44CAB-94F9-4F63-83D9-692C386AA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730" t="26191" r="7571" b="16540"/>
          <a:stretch/>
        </p:blipFill>
        <p:spPr>
          <a:xfrm>
            <a:off x="0" y="991927"/>
            <a:ext cx="11860143" cy="506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92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2A3D4-BEB3-4B6C-AA29-8F5FAD026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3600" dirty="0">
                <a:solidFill>
                  <a:schemeClr val="tx1"/>
                </a:solidFill>
                <a:latin typeface="+mn-lt"/>
                <a:ea typeface="+mn-ea"/>
                <a:cs typeface="B Titr" panose="00000700000000000000" pitchFamily="2" charset="-78"/>
              </a:rPr>
              <a:t>مقدمه</a:t>
            </a:r>
            <a:endParaRPr lang="en-US" sz="3600" dirty="0">
              <a:solidFill>
                <a:schemeClr val="tx1"/>
              </a:solidFill>
              <a:latin typeface="+mn-lt"/>
              <a:ea typeface="+mn-ea"/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B8C3E-47DE-404E-BE67-CCD1D509D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Ø"/>
            </a:pPr>
            <a:r>
              <a:rPr lang="en-US" dirty="0">
                <a:cs typeface="B Nazanin" panose="00000400000000000000" pitchFamily="2" charset="-78"/>
              </a:rPr>
              <a:t>  </a:t>
            </a:r>
            <a:r>
              <a:rPr lang="fa-IR" dirty="0">
                <a:cs typeface="B Nazanin" panose="00000400000000000000" pitchFamily="2" charset="-78"/>
              </a:rPr>
              <a:t>گزارش اولین موارد ذات الریه با منشا ناشناخته در شهر ووهان (جمهوری خلق چین): دسامبر 2019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dirty="0">
                <a:cs typeface="B Nazanin" panose="00000400000000000000" pitchFamily="2" charset="-78"/>
              </a:rPr>
              <a:t>  شناسایی ویروس بتا کرونا جدیدکه ویروس کرونا سندرم حاد تنفسی حاد نامیده شد.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en-US" dirty="0">
                <a:cs typeface="B Nazanin" panose="00000400000000000000" pitchFamily="2" charset="-78"/>
              </a:rPr>
              <a:t>  </a:t>
            </a:r>
            <a:r>
              <a:rPr lang="fa-IR" dirty="0">
                <a:cs typeface="B Nazanin" panose="00000400000000000000" pitchFamily="2" charset="-78"/>
              </a:rPr>
              <a:t>عفونت ناشی از این ویروس به عنوان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fa-IR" dirty="0">
                <a:cs typeface="B Nazanin" panose="00000400000000000000" pitchFamily="2" charset="-78"/>
              </a:rPr>
              <a:t>شناخته می شود. 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en-US" dirty="0">
                <a:cs typeface="B Nazanin" panose="00000400000000000000" pitchFamily="2" charset="-78"/>
              </a:rPr>
              <a:t>  </a:t>
            </a:r>
            <a:r>
              <a:rPr lang="fa-IR" dirty="0">
                <a:cs typeface="B Nazanin" panose="00000400000000000000" pitchFamily="2" charset="-78"/>
              </a:rPr>
              <a:t>در 11 مارس 2020 ، سازمان بهداشت جهانی به طور رسمی وضعیت همه گیری را اعلام کرد</a:t>
            </a:r>
            <a:endParaRPr lang="en-US" dirty="0">
              <a:cs typeface="B Nazanin" panose="00000400000000000000" pitchFamily="2" charset="-78"/>
            </a:endParaRP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016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8473C-163A-4023-842C-3E7AB0B08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027" y="655597"/>
            <a:ext cx="9720072" cy="1499616"/>
          </a:xfrm>
        </p:spPr>
        <p:txBody>
          <a:bodyPr/>
          <a:lstStyle/>
          <a:p>
            <a:r>
              <a:rPr lang="fa-IR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71C4E-4916-4E0A-A1B8-8C2B5EA2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528" y="2286000"/>
            <a:ext cx="10223784" cy="4023360"/>
          </a:xfrm>
        </p:spPr>
        <p:txBody>
          <a:bodyPr>
            <a:normAutofit/>
          </a:bodyPr>
          <a:lstStyle/>
          <a:p>
            <a:pPr algn="r" rtl="1">
              <a:buFont typeface="Courier New" panose="02070309020205020404" pitchFamily="49" charset="0"/>
              <a:buChar char="o"/>
            </a:pPr>
            <a:r>
              <a:rPr lang="fa-IR" dirty="0">
                <a:cs typeface="B Nazanin" panose="00000400000000000000" pitchFamily="2" charset="-78"/>
              </a:rPr>
              <a:t> بیشتر مطالعات موجود در مورد پیوند و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en-US" dirty="0">
                <a:cs typeface="B Nazanin" panose="00000400000000000000" pitchFamily="2" charset="-78"/>
              </a:rPr>
              <a:t>  </a:t>
            </a:r>
            <a:r>
              <a:rPr lang="fa-IR" dirty="0">
                <a:cs typeface="B Nazanin" panose="00000400000000000000" pitchFamily="2" charset="-78"/>
              </a:rPr>
              <a:t>مرتبط با موضوعات گیرنده و چالش های دارویی است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dirty="0">
                <a:cs typeface="B Nazanin" panose="00000400000000000000" pitchFamily="2" charset="-78"/>
              </a:rPr>
              <a:t> در سطح مرکز پیوند، اطلاعات کمی در مورد تأثیر آن بر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OPO</a:t>
            </a:r>
            <a:r>
              <a:rPr lang="en-US" dirty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 و تغییرات در خصوص ارائه خدمات به اهداکننده وجود دارد. </a:t>
            </a: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سئوال: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dirty="0">
                <a:cs typeface="B Nazanin" panose="00000400000000000000" pitchFamily="2" charset="-78"/>
              </a:rPr>
              <a:t>        تاثیر بحران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fa-IR" dirty="0">
                <a:cs typeface="B Nazanin" panose="00000400000000000000" pitchFamily="2" charset="-78"/>
              </a:rPr>
              <a:t> بر تعداد اهدا کننده/ عملکرد ارگان‌ / خدمات مراکز؟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fa-IR" dirty="0">
                <a:cs typeface="B Nazanin" panose="00000400000000000000" pitchFamily="2" charset="-78"/>
              </a:rPr>
              <a:t>         تاثیر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 19</a:t>
            </a:r>
            <a:r>
              <a:rPr lang="fa-I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بر لیست انتظار ؟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08718AC-4F36-403D-A139-3BB3DA5D3EE3}"/>
              </a:ext>
            </a:extLst>
          </p:cNvPr>
          <p:cNvSpPr txBox="1">
            <a:spLocks/>
          </p:cNvSpPr>
          <p:nvPr/>
        </p:nvSpPr>
        <p:spPr>
          <a:xfrm>
            <a:off x="1176528" y="7376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3600" dirty="0">
                <a:solidFill>
                  <a:schemeClr val="tx1"/>
                </a:solidFill>
                <a:latin typeface="+mn-lt"/>
                <a:ea typeface="+mn-ea"/>
                <a:cs typeface="B Titr" panose="00000700000000000000" pitchFamily="2" charset="-78"/>
              </a:rPr>
              <a:t>...</a:t>
            </a:r>
            <a:endParaRPr lang="en-US" sz="3600" dirty="0">
              <a:solidFill>
                <a:schemeClr val="tx1"/>
              </a:solidFill>
              <a:latin typeface="+mn-lt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630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F1140-56C3-4849-A648-89266A435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270" y="1710046"/>
            <a:ext cx="10815453" cy="4325587"/>
          </a:xfrm>
        </p:spPr>
        <p:txBody>
          <a:bodyPr>
            <a:normAutofit lnSpcReduction="10000"/>
          </a:bodyPr>
          <a:lstStyle/>
          <a:p>
            <a:pPr algn="r" rtl="1">
              <a:buFont typeface="Courier New" panose="02070309020205020404" pitchFamily="49" charset="0"/>
              <a:buChar char="o"/>
            </a:pPr>
            <a:r>
              <a:rPr lang="fa-IR" sz="2400" dirty="0">
                <a:cs typeface="B Nazanin" panose="00000400000000000000" pitchFamily="2" charset="-78"/>
              </a:rPr>
              <a:t> ارسال پرسشنامه های دارای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سئوالات باز و چند گزینه ای </a:t>
            </a:r>
            <a:r>
              <a:rPr lang="fa-IR" sz="2400" dirty="0">
                <a:cs typeface="B Nazanin" panose="00000400000000000000" pitchFamily="2" charset="-78"/>
              </a:rPr>
              <a:t>/ مبتنی بر وب آنلاین به </a:t>
            </a:r>
            <a:r>
              <a:rPr lang="en-US" sz="2400" dirty="0">
                <a:cs typeface="B Nazanin" panose="00000400000000000000" pitchFamily="2" charset="-78"/>
              </a:rPr>
              <a:t>OPO</a:t>
            </a:r>
            <a:r>
              <a:rPr lang="fa-IR" sz="2400" dirty="0">
                <a:cs typeface="B Nazanin" panose="00000400000000000000" pitchFamily="2" charset="-78"/>
              </a:rPr>
              <a:t> های سراسر امریکا </a:t>
            </a: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بررسی روند اهدای عضو در هنگام کرونا و مقایسه دو دوره 90 روزه</a:t>
            </a:r>
            <a:r>
              <a:rPr lang="en-US" sz="2400" b="1" dirty="0">
                <a:cs typeface="B Nazanin" panose="00000400000000000000" pitchFamily="2" charset="-78"/>
              </a:rPr>
              <a:t>:</a:t>
            </a:r>
          </a:p>
          <a:p>
            <a:pPr algn="r" rtl="1"/>
            <a:r>
              <a:rPr lang="en-US" sz="2400" dirty="0">
                <a:cs typeface="B Nazanin" panose="00000400000000000000" pitchFamily="2" charset="-78"/>
              </a:rPr>
              <a:t>Murch- may 2019 </a:t>
            </a:r>
            <a:r>
              <a:rPr lang="fa-IR" sz="2400" dirty="0">
                <a:cs typeface="B Nazanin" panose="00000400000000000000" pitchFamily="2" charset="-78"/>
              </a:rPr>
              <a:t>    / </a:t>
            </a:r>
            <a:r>
              <a:rPr lang="en-US" sz="2400" dirty="0">
                <a:cs typeface="B Nazanin" panose="00000400000000000000" pitchFamily="2" charset="-78"/>
              </a:rPr>
              <a:t>Murch- may 2020 </a:t>
            </a:r>
            <a:endParaRPr lang="fa-IR" sz="2400" dirty="0">
              <a:cs typeface="B Nazanin" panose="00000400000000000000" pitchFamily="2" charset="-78"/>
            </a:endParaRP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بررسی میزان اهدای بعد از مرگ مغزی و مرگ قلبی </a:t>
            </a:r>
            <a:r>
              <a:rPr lang="fa-IR" sz="2400" dirty="0">
                <a:cs typeface="B Nazanin" panose="00000400000000000000" pitchFamily="2" charset="-78"/>
              </a:rPr>
              <a:t>( منطبق بر دستورالعمل‌های </a:t>
            </a:r>
            <a:r>
              <a:rPr lang="en-US" sz="2400" dirty="0">
                <a:cs typeface="B Nazanin" panose="00000400000000000000" pitchFamily="2" charset="-78"/>
              </a:rPr>
              <a:t>OPO</a:t>
            </a:r>
            <a:r>
              <a:rPr lang="fa-IR" sz="2400" dirty="0">
                <a:cs typeface="B Nazanin" panose="00000400000000000000" pitchFamily="2" charset="-78"/>
              </a:rPr>
              <a:t> های امریکا بعد از کویید) در این دو دوره</a:t>
            </a: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بررسی تغییرات میزان اهدا در این دو بازه زمانی</a:t>
            </a:r>
          </a:p>
          <a:p>
            <a:pPr algn="r" rtl="1"/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b="1" dirty="0">
                <a:cs typeface="B Nazanin" panose="00000400000000000000" pitchFamily="2" charset="-78"/>
              </a:rPr>
              <a:t>بررسی میزان</a:t>
            </a:r>
            <a:r>
              <a:rPr lang="en-US" sz="2400" b="1" dirty="0">
                <a:cs typeface="B Nazanin" panose="00000400000000000000" pitchFamily="2" charset="-78"/>
              </a:rPr>
              <a:t>extended criteria donors</a:t>
            </a:r>
            <a:r>
              <a:rPr lang="fa-IR" sz="2400" b="1" dirty="0">
                <a:cs typeface="B Nazanin" panose="00000400000000000000" pitchFamily="2" charset="-78"/>
              </a:rPr>
              <a:t>در طول هر دو دوره: </a:t>
            </a:r>
          </a:p>
          <a:p>
            <a:pPr algn="r" rtl="1"/>
            <a:r>
              <a:rPr lang="en-US" sz="2400" dirty="0">
                <a:cs typeface="B Nazanin" panose="00000400000000000000" pitchFamily="2" charset="-78"/>
              </a:rPr>
              <a:t>ECD</a:t>
            </a:r>
            <a:r>
              <a:rPr lang="fa-IR" sz="2400" dirty="0">
                <a:cs typeface="B Nazanin" panose="00000400000000000000" pitchFamily="2" charset="-78"/>
              </a:rPr>
              <a:t>: اهدا کنندگان 60 سال یا بالاتر یا بیش از 50 سال با حداقل 2 مورد از شرایط زیر تعریف شده است: مرگ به دلیل حوادث قلبی عروقی، سابقه فشار خون، کراتینین سرم بیش از 1.5 میلی گرم در لیتر.</a:t>
            </a: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  <a:p>
            <a:pPr algn="r" rtl="1"/>
            <a:endParaRPr lang="fa-IR" sz="2400" dirty="0"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FA3797-D415-4F90-9CAC-2286ADA153DC}"/>
              </a:ext>
            </a:extLst>
          </p:cNvPr>
          <p:cNvSpPr txBox="1"/>
          <p:nvPr/>
        </p:nvSpPr>
        <p:spPr>
          <a:xfrm>
            <a:off x="6567055" y="629392"/>
            <a:ext cx="4797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600" dirty="0">
                <a:cs typeface="B Titr" panose="00000700000000000000" pitchFamily="2" charset="-78"/>
              </a:rPr>
              <a:t>روش کار</a:t>
            </a:r>
            <a:endParaRPr lang="en-US" sz="36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697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8473C-163A-4023-842C-3E7AB0B08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899200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>
                <a:solidFill>
                  <a:schemeClr val="tx1"/>
                </a:solidFill>
                <a:latin typeface="+mn-lt"/>
                <a:ea typeface="+mn-ea"/>
                <a:cs typeface="B Titr" panose="00000700000000000000" pitchFamily="2" charset="-78"/>
              </a:rPr>
              <a:t>جامعه مورد پژوهش</a:t>
            </a:r>
            <a:endParaRPr lang="en-US" sz="3600" dirty="0">
              <a:solidFill>
                <a:schemeClr val="tx1"/>
              </a:solidFill>
              <a:latin typeface="+mn-lt"/>
              <a:ea typeface="+mn-ea"/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71C4E-4916-4E0A-A1B8-8C2B5EA2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7070" y="1905989"/>
            <a:ext cx="4524499" cy="4577937"/>
          </a:xfrm>
        </p:spPr>
        <p:txBody>
          <a:bodyPr>
            <a:normAutofit/>
          </a:bodyPr>
          <a:lstStyle/>
          <a:p>
            <a:pPr algn="just" rtl="1">
              <a:buFont typeface="Courier New" panose="02070309020205020404" pitchFamily="49" charset="0"/>
              <a:buChar char="o"/>
            </a:pPr>
            <a:r>
              <a:rPr lang="en-US" dirty="0">
                <a:cs typeface="B Nazanin" panose="00000400000000000000" pitchFamily="2" charset="-78"/>
              </a:rPr>
              <a:t>OPO</a:t>
            </a:r>
            <a:r>
              <a:rPr lang="fa-IR" dirty="0">
                <a:cs typeface="B Nazanin" panose="00000400000000000000" pitchFamily="2" charset="-78"/>
              </a:rPr>
              <a:t> های امریکا و پرتوریکو</a:t>
            </a:r>
          </a:p>
          <a:p>
            <a:pPr marL="0" indent="0" algn="just" rtl="1">
              <a:buNone/>
            </a:pPr>
            <a:r>
              <a:rPr lang="fa-IR" dirty="0">
                <a:cs typeface="B Nazanin" panose="00000400000000000000" pitchFamily="2" charset="-78"/>
              </a:rPr>
              <a:t>لینک پرسشنامه از طریق ایمیل به واحدها ارسال گردید، دو هفته بعد از ارسال ایمیل برای واحدهایی که پاسخ ندادند ایمیل یاداوری ارسال گردید و نهایتا تا ده روز به انها فرصت تکمیل پرسشنامه داده شد.</a:t>
            </a:r>
          </a:p>
          <a:p>
            <a:pPr algn="just" rtl="1">
              <a:buFont typeface="Courier New" panose="02070309020205020404" pitchFamily="49" charset="0"/>
              <a:buChar char="o"/>
            </a:pPr>
            <a:r>
              <a:rPr lang="fa-IR" dirty="0">
                <a:cs typeface="B Nazanin" panose="00000400000000000000" pitchFamily="2" charset="-78"/>
              </a:rPr>
              <a:t> در مجموع میزان مشارکت بیش از 89 % بود و اطلاعات در </a:t>
            </a:r>
            <a:r>
              <a:rPr lang="en-US" dirty="0">
                <a:cs typeface="B Nazanin" panose="00000400000000000000" pitchFamily="2" charset="-78"/>
              </a:rPr>
              <a:t>SPSS</a:t>
            </a:r>
            <a:r>
              <a:rPr lang="fa-IR" dirty="0">
                <a:cs typeface="B Nazanin" panose="00000400000000000000" pitchFamily="2" charset="-78"/>
              </a:rPr>
              <a:t> با روش های اماری مورد بررسی قرار گرفت. </a:t>
            </a:r>
          </a:p>
          <a:p>
            <a:pPr algn="just" rtl="1">
              <a:buFont typeface="Courier New" panose="02070309020205020404" pitchFamily="49" charset="0"/>
              <a:buChar char="o"/>
            </a:pP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DCB259-624E-4773-94EB-D38F87E33B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19" t="20333" r="36104" b="17677"/>
          <a:stretch/>
        </p:blipFill>
        <p:spPr>
          <a:xfrm>
            <a:off x="629392" y="2021417"/>
            <a:ext cx="6507678" cy="425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0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8473C-163A-4023-842C-3E7AB0B08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01" y="917724"/>
            <a:ext cx="9720072" cy="732945"/>
          </a:xfrm>
        </p:spPr>
        <p:txBody>
          <a:bodyPr>
            <a:normAutofit/>
          </a:bodyPr>
          <a:lstStyle/>
          <a:p>
            <a:pPr algn="r"/>
            <a:r>
              <a:rPr lang="fa-IR" dirty="0">
                <a:cs typeface="B Titr" panose="00000700000000000000" pitchFamily="2" charset="-78"/>
              </a:rPr>
              <a:t>نتایج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71C4E-4916-4E0A-A1B8-8C2B5EA2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255" y="2268187"/>
            <a:ext cx="9720073" cy="4931822"/>
          </a:xfrm>
        </p:spPr>
        <p:txBody>
          <a:bodyPr>
            <a:normAutofit/>
          </a:bodyPr>
          <a:lstStyle/>
          <a:p>
            <a:pPr algn="r" rtl="1">
              <a:buFont typeface="Courier New" panose="02070309020205020404" pitchFamily="49" charset="0"/>
              <a:buChar char="o"/>
            </a:pPr>
            <a:r>
              <a:rPr lang="fa-IR" dirty="0">
                <a:cs typeface="B Nazanin" panose="00000400000000000000" pitchFamily="2" charset="-78"/>
              </a:rPr>
              <a:t> تست کرونا ابتدا فقط در 49٪ اهدا کنندگان بالقوه در </a:t>
            </a:r>
            <a:r>
              <a:rPr lang="en-US" dirty="0">
                <a:cs typeface="B Nazanin" panose="00000400000000000000" pitchFamily="2" charset="-78"/>
              </a:rPr>
              <a:t>march 2020</a:t>
            </a:r>
            <a:r>
              <a:rPr lang="fa-IR" dirty="0">
                <a:cs typeface="B Nazanin" panose="00000400000000000000" pitchFamily="2" charset="-78"/>
              </a:rPr>
              <a:t> انجام شد پس ازآن به همه اهدا کنندگان بالقوه گسترش یافت.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dirty="0">
                <a:cs typeface="B Nazanin" panose="00000400000000000000" pitchFamily="2" charset="-78"/>
              </a:rPr>
              <a:t>در طی </a:t>
            </a:r>
            <a:r>
              <a:rPr lang="en-US" dirty="0"/>
              <a:t>March-May 2020 </a:t>
            </a:r>
            <a:r>
              <a:rPr lang="fa-IR" dirty="0"/>
              <a:t> د</a:t>
            </a:r>
            <a:r>
              <a:rPr lang="fa-IR" dirty="0">
                <a:cs typeface="B Nazanin" panose="00000400000000000000" pitchFamily="2" charset="-78"/>
              </a:rPr>
              <a:t>ر مقایسه با مدت مشابه 90 روزه در سال 2019 ، 11 درصد کاهش اهدای عضو دیده شد.</a:t>
            </a:r>
            <a:endParaRPr lang="en-US" dirty="0">
              <a:cs typeface="B Nazanin" panose="00000400000000000000" pitchFamily="2" charset="-78"/>
            </a:endParaRP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dirty="0">
                <a:cs typeface="B Nazanin" panose="00000400000000000000" pitchFamily="2" charset="-78"/>
              </a:rPr>
              <a:t>شدیدترین افت در داده های آوریل مشاهده شد</a:t>
            </a:r>
            <a:r>
              <a:rPr lang="en-US" dirty="0">
                <a:cs typeface="B Nazanin" panose="00000400000000000000" pitchFamily="2" charset="-78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9AA9A2-47B1-4850-955C-D3079624A3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721" t="33074" r="8246" b="33680"/>
          <a:stretch/>
        </p:blipFill>
        <p:spPr>
          <a:xfrm>
            <a:off x="567976" y="3844636"/>
            <a:ext cx="5974088" cy="271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6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8473C-163A-4023-842C-3E7AB0B08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377" y="-9976"/>
            <a:ext cx="9720072" cy="1499616"/>
          </a:xfrm>
        </p:spPr>
        <p:txBody>
          <a:bodyPr>
            <a:normAutofit/>
          </a:bodyPr>
          <a:lstStyle/>
          <a:p>
            <a:pPr algn="r" rtl="1"/>
            <a:r>
              <a:rPr lang="fa-IR" sz="2800" b="1" dirty="0">
                <a:solidFill>
                  <a:schemeClr val="tx1"/>
                </a:solidFill>
                <a:latin typeface="+mn-lt"/>
                <a:ea typeface="+mn-ea"/>
                <a:cs typeface="B Titr" panose="00000700000000000000" pitchFamily="2" charset="-78"/>
              </a:rPr>
              <a:t>وضعیت اهدا و پیوند در این دوره...</a:t>
            </a:r>
            <a:endParaRPr lang="en-US" sz="2800" b="1" dirty="0">
              <a:solidFill>
                <a:schemeClr val="tx1"/>
              </a:solidFill>
              <a:latin typeface="+mn-lt"/>
              <a:ea typeface="+mn-ea"/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71C4E-4916-4E0A-A1B8-8C2B5EA2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3776" y="1341120"/>
            <a:ext cx="10329673" cy="4023360"/>
          </a:xfrm>
        </p:spPr>
        <p:txBody>
          <a:bodyPr>
            <a:normAutofit/>
          </a:bodyPr>
          <a:lstStyle/>
          <a:p>
            <a:pPr algn="r" rtl="1">
              <a:buFont typeface="Courier New" panose="02070309020205020404" pitchFamily="49" charset="0"/>
              <a:buChar char="o"/>
            </a:pPr>
            <a:r>
              <a:rPr lang="fa-IR" dirty="0">
                <a:cs typeface="B Nazanin" panose="00000400000000000000" pitchFamily="2" charset="-78"/>
              </a:rPr>
              <a:t>در سال های 2019 و 2020 میزان شناسایی 1162و 953 اهدا کننده عضو : 18٪ کاهش : </a:t>
            </a:r>
            <a:r>
              <a:rPr lang="en-US" dirty="0">
                <a:cs typeface="B Nazanin" panose="00000400000000000000" pitchFamily="2" charset="-78"/>
              </a:rPr>
              <a:t>(P = .0001)</a:t>
            </a:r>
            <a:endParaRPr lang="fa-IR" dirty="0">
              <a:cs typeface="B Nazanin" panose="00000400000000000000" pitchFamily="2" charset="-78"/>
            </a:endParaRP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dirty="0">
                <a:cs typeface="B Nazanin" panose="00000400000000000000" pitchFamily="2" charset="-78"/>
              </a:rPr>
              <a:t>تعداد کل ارگان‌های پیوندی در مقایسه این دو دوره: 18 % کاهش (</a:t>
            </a:r>
            <a:r>
              <a:rPr lang="en-US" dirty="0">
                <a:cs typeface="B Nazanin" panose="00000400000000000000" pitchFamily="2" charset="-78"/>
              </a:rPr>
              <a:t>n = 2580</a:t>
            </a:r>
            <a:r>
              <a:rPr lang="fa-IR" dirty="0">
                <a:cs typeface="B Nazanin" panose="00000400000000000000" pitchFamily="2" charset="-78"/>
              </a:rPr>
              <a:t>/</a:t>
            </a:r>
            <a:r>
              <a:rPr lang="en-US" dirty="0">
                <a:cs typeface="B Nazanin" panose="00000400000000000000" pitchFamily="2" charset="-78"/>
              </a:rPr>
              <a:t>n = 3148 </a:t>
            </a:r>
            <a:r>
              <a:rPr lang="fa-IR" dirty="0">
                <a:cs typeface="B Nazanin" panose="00000400000000000000" pitchFamily="2" charset="-78"/>
              </a:rPr>
              <a:t> ، </a:t>
            </a:r>
            <a:r>
              <a:rPr lang="en-US" dirty="0">
                <a:cs typeface="B Nazanin" panose="00000400000000000000" pitchFamily="2" charset="-78"/>
              </a:rPr>
              <a:t>(P = .0001)</a:t>
            </a:r>
            <a:endParaRPr lang="fa-IR" dirty="0">
              <a:cs typeface="B Nazanin" panose="00000400000000000000" pitchFamily="2" charset="-78"/>
            </a:endParaRP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dirty="0">
                <a:cs typeface="B Nazanin" panose="00000400000000000000" pitchFamily="2" charset="-78"/>
              </a:rPr>
              <a:t>بیشترین کاهش پیوند در ارگان های قلب و ریه مشاهده شد. 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dirty="0">
                <a:cs typeface="B Nazanin" panose="00000400000000000000" pitchFamily="2" charset="-78"/>
              </a:rPr>
              <a:t>در مجموع کاهش اهدای عضو نسبت به سال گذشته معنی دار بود، که میزان کاهش ان در 3 نوع اهدا به تریتب زیر بود:</a:t>
            </a: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- </a:t>
            </a:r>
            <a:r>
              <a:rPr lang="en-US" dirty="0">
                <a:cs typeface="B Nazanin" panose="00000400000000000000" pitchFamily="2" charset="-78"/>
              </a:rPr>
              <a:t>DCD </a:t>
            </a:r>
            <a:r>
              <a:rPr lang="fa-IR" dirty="0">
                <a:cs typeface="B Nazanin" panose="00000400000000000000" pitchFamily="2" charset="-78"/>
              </a:rPr>
              <a:t>12% کاهش</a:t>
            </a:r>
          </a:p>
          <a:p>
            <a:pPr mar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-  </a:t>
            </a:r>
            <a:r>
              <a:rPr lang="en-US" dirty="0">
                <a:cs typeface="B Nazanin" panose="00000400000000000000" pitchFamily="2" charset="-78"/>
              </a:rPr>
              <a:t>DBDs</a:t>
            </a:r>
            <a:r>
              <a:rPr lang="fa-IR" dirty="0">
                <a:cs typeface="B Nazanin" panose="00000400000000000000" pitchFamily="2" charset="-78"/>
              </a:rPr>
              <a:t> 17٪ کاهش</a:t>
            </a:r>
          </a:p>
          <a:p>
            <a:pPr marL="0" indent="0" algn="r">
              <a:buNone/>
            </a:pPr>
            <a:r>
              <a:rPr lang="fa-IR" dirty="0">
                <a:cs typeface="B Nazanin" panose="00000400000000000000" pitchFamily="2" charset="-78"/>
              </a:rPr>
              <a:t> 30% کاهش</a:t>
            </a:r>
            <a:r>
              <a:rPr lang="en-US" dirty="0">
                <a:cs typeface="B Nazanin" panose="00000400000000000000" pitchFamily="2" charset="-78"/>
              </a:rPr>
              <a:t>ECD</a:t>
            </a:r>
            <a:r>
              <a:rPr lang="fa-IR" dirty="0">
                <a:cs typeface="B Nazanin" panose="00000400000000000000" pitchFamily="2" charset="-78"/>
              </a:rPr>
              <a:t>-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3E8046-4672-4F5E-8DC5-15B1B067B4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01" t="24166" r="8563" b="17168"/>
          <a:stretch/>
        </p:blipFill>
        <p:spPr>
          <a:xfrm>
            <a:off x="0" y="3265841"/>
            <a:ext cx="6663223" cy="371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4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E8C04-0C3E-49A4-874A-56FE8EE7D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964" y="157704"/>
            <a:ext cx="9720072" cy="1499616"/>
          </a:xfrm>
        </p:spPr>
        <p:txBody>
          <a:bodyPr/>
          <a:lstStyle/>
          <a:p>
            <a:pPr algn="r" rtl="1"/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B Titr" panose="00000700000000000000" pitchFamily="2" charset="-78"/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F3DC9-BD16-4A6E-B3F7-90D989E9B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889" y="1341120"/>
            <a:ext cx="9720073" cy="4023360"/>
          </a:xfrm>
        </p:spPr>
        <p:txBody>
          <a:bodyPr/>
          <a:lstStyle/>
          <a:p>
            <a:pPr algn="r" rtl="1">
              <a:buFont typeface="Courier New" panose="02070309020205020404" pitchFamily="49" charset="0"/>
              <a:buChar char="o"/>
            </a:pPr>
            <a:r>
              <a:rPr lang="fa-IR" dirty="0">
                <a:cs typeface="B Nazanin" panose="00000400000000000000" pitchFamily="2" charset="-78"/>
              </a:rPr>
              <a:t>کاهش 5 درصدی مرگ مغزی در اثر تروما</a:t>
            </a:r>
            <a:r>
              <a:rPr lang="en-US" dirty="0">
                <a:cs typeface="B Nazanin" panose="00000400000000000000" pitchFamily="2" charset="-78"/>
              </a:rPr>
              <a:t>(P = 0.03)</a:t>
            </a:r>
            <a:endParaRPr lang="fa-IR" dirty="0">
              <a:cs typeface="B Nazanin" panose="00000400000000000000" pitchFamily="2" charset="-78"/>
            </a:endParaRP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dirty="0">
                <a:cs typeface="B Nazanin" panose="00000400000000000000" pitchFamily="2" charset="-78"/>
              </a:rPr>
              <a:t>تغییرات در بهبود اعضای بدن توسط تیم های پیوند در جدول 4 شرح داده شده است. بهبود اعضای بدن در خارج از شهر و تیم های محلی 20٪ و 16٪ در طول دوره مطالعه 2020 کاهش یافته است </a:t>
            </a:r>
            <a:r>
              <a:rPr lang="en-US" dirty="0">
                <a:cs typeface="B Nazanin" panose="00000400000000000000" pitchFamily="2" charset="-78"/>
              </a:rPr>
              <a:t>(P = .0001)</a:t>
            </a:r>
            <a:endParaRPr lang="fa-IR" dirty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ED598C-D67A-49FE-A5E8-53160C1293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4" t="27705" r="35130" b="18442"/>
          <a:stretch/>
        </p:blipFill>
        <p:spPr>
          <a:xfrm>
            <a:off x="275304" y="3056620"/>
            <a:ext cx="6780810" cy="36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0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8473C-163A-4023-842C-3E7AB0B08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269" y="561465"/>
            <a:ext cx="9720072" cy="804197"/>
          </a:xfrm>
        </p:spPr>
        <p:txBody>
          <a:bodyPr>
            <a:normAutofit/>
          </a:bodyPr>
          <a:lstStyle/>
          <a:p>
            <a:pPr algn="r" rtl="1"/>
            <a:r>
              <a:rPr lang="fa-IR" sz="2800" b="1" dirty="0">
                <a:solidFill>
                  <a:schemeClr val="tx1"/>
                </a:solidFill>
                <a:latin typeface="+mn-lt"/>
                <a:ea typeface="+mn-ea"/>
                <a:cs typeface="B Titr" panose="00000700000000000000" pitchFamily="2" charset="-78"/>
              </a:rPr>
              <a:t>اصلاحات ساختاری مراکز فراهم اوری...</a:t>
            </a:r>
            <a:endParaRPr lang="en-US" sz="2800" b="1" dirty="0">
              <a:solidFill>
                <a:schemeClr val="tx1"/>
              </a:solidFill>
              <a:latin typeface="+mn-lt"/>
              <a:ea typeface="+mn-ea"/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71C4E-4916-4E0A-A1B8-8C2B5EA2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269" y="1549730"/>
            <a:ext cx="9720073" cy="4023360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محدودیت حضوری کارمندان از مارس2020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11 </a:t>
            </a:r>
            <a:r>
              <a:rPr lang="en-US" dirty="0">
                <a:cs typeface="B Nazanin" panose="00000400000000000000" pitchFamily="2" charset="-78"/>
              </a:rPr>
              <a:t>OPO </a:t>
            </a:r>
            <a:r>
              <a:rPr lang="fa-IR" dirty="0">
                <a:cs typeface="B Nazanin" panose="00000400000000000000" pitchFamily="2" charset="-78"/>
              </a:rPr>
              <a:t>: افزایش پاسخ ارجاع از راه دور و افزایش مدیریت فعالیت های اهدای عضو 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8 </a:t>
            </a:r>
            <a:r>
              <a:rPr lang="en-US" dirty="0">
                <a:cs typeface="B Nazanin" panose="00000400000000000000" pitchFamily="2" charset="-78"/>
              </a:rPr>
              <a:t>OPO </a:t>
            </a:r>
            <a:r>
              <a:rPr lang="fa-IR" dirty="0">
                <a:cs typeface="B Nazanin" panose="00000400000000000000" pitchFamily="2" charset="-78"/>
              </a:rPr>
              <a:t>: همه تعاملات خود را کنسل کردند مگر اینکه مورد مرگ مغزی تایید شده داشتند.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7 </a:t>
            </a:r>
            <a:r>
              <a:rPr lang="en-US" dirty="0">
                <a:cs typeface="B Nazanin" panose="00000400000000000000" pitchFamily="2" charset="-78"/>
              </a:rPr>
              <a:t>OPO </a:t>
            </a:r>
            <a:r>
              <a:rPr lang="fa-IR" dirty="0">
                <a:cs typeface="B Nazanin" panose="00000400000000000000" pitchFamily="2" charset="-78"/>
              </a:rPr>
              <a:t>گزارش دادند که در مارس 2020، رویکردهای مجازی و تلفنی را برای رضایت گیری آغاز کردند 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 18 % اولین جلسه رضایت گیری به صورت تلفنی و غیرحضوری بود که این میزان تا ماه مه به 40% رسید.</a:t>
            </a:r>
          </a:p>
          <a:p>
            <a:pPr algn="r" rtl="1"/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2 مرکز معیارهای اهدای عضو خود را تغییر دادند: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-   مرکز اول : کاهش استفاده از موارد </a:t>
            </a:r>
            <a:r>
              <a:rPr lang="en-US" dirty="0">
                <a:cs typeface="B Nazanin" panose="00000400000000000000" pitchFamily="2" charset="-78"/>
              </a:rPr>
              <a:t>DCD</a:t>
            </a:r>
            <a:r>
              <a:rPr lang="fa-IR" dirty="0">
                <a:cs typeface="B Nazanin" panose="00000400000000000000" pitchFamily="2" charset="-78"/>
              </a:rPr>
              <a:t> بیش از 50 سال سن و </a:t>
            </a:r>
            <a:r>
              <a:rPr lang="en-US" dirty="0">
                <a:cs typeface="B Nazanin" panose="00000400000000000000" pitchFamily="2" charset="-78"/>
              </a:rPr>
              <a:t>DBD</a:t>
            </a:r>
            <a:r>
              <a:rPr lang="fa-IR" dirty="0">
                <a:cs typeface="B Nazanin" panose="00000400000000000000" pitchFamily="2" charset="-78"/>
              </a:rPr>
              <a:t> های مارژینال 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-   مرکز دوم: کاهش معیار سن را تا 65 سال برای </a:t>
            </a:r>
            <a:r>
              <a:rPr lang="en-US" dirty="0">
                <a:cs typeface="B Nazanin" panose="00000400000000000000" pitchFamily="2" charset="-78"/>
              </a:rPr>
              <a:t>DCD</a:t>
            </a:r>
            <a:r>
              <a:rPr lang="fa-IR" dirty="0">
                <a:cs typeface="B Nazanin" panose="00000400000000000000" pitchFamily="2" charset="-78"/>
              </a:rPr>
              <a:t> کاهش داد. </a:t>
            </a: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dirty="0">
                <a:cs typeface="B Nazanin" panose="000004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220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500</TotalTime>
  <Words>1245</Words>
  <Application>Microsoft Office PowerPoint</Application>
  <PresentationFormat>Widescreen</PresentationFormat>
  <Paragraphs>92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B Nazanin</vt:lpstr>
      <vt:lpstr>B Titr</vt:lpstr>
      <vt:lpstr>Calibri</vt:lpstr>
      <vt:lpstr>Courier New</vt:lpstr>
      <vt:lpstr>Times New Roman</vt:lpstr>
      <vt:lpstr>Tw Cen MT</vt:lpstr>
      <vt:lpstr>Tw Cen MT Condensed</vt:lpstr>
      <vt:lpstr>Wingdings</vt:lpstr>
      <vt:lpstr>Wingdings 3</vt:lpstr>
      <vt:lpstr>Integral</vt:lpstr>
      <vt:lpstr>PowerPoint Presentation</vt:lpstr>
      <vt:lpstr>مقدمه</vt:lpstr>
      <vt:lpstr> </vt:lpstr>
      <vt:lpstr>PowerPoint Presentation</vt:lpstr>
      <vt:lpstr>جامعه مورد پژوهش</vt:lpstr>
      <vt:lpstr>نتایج</vt:lpstr>
      <vt:lpstr>وضعیت اهدا و پیوند در این دوره...</vt:lpstr>
      <vt:lpstr>…</vt:lpstr>
      <vt:lpstr>اصلاحات ساختاری مراکز فراهم اوری...</vt:lpstr>
      <vt:lpstr>نتیجه گیری :</vt:lpstr>
      <vt:lpstr>نتیجه گیری :</vt:lpstr>
      <vt:lpstr>نتیجه گیری :</vt:lpstr>
      <vt:lpstr>اسپانیا</vt:lpstr>
      <vt:lpstr>اسپانیا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 donation during the COVID-19 pandemic  </dc:title>
  <dc:creator>urc</dc:creator>
  <cp:lastModifiedBy>Windows User</cp:lastModifiedBy>
  <cp:revision>36</cp:revision>
  <dcterms:created xsi:type="dcterms:W3CDTF">2020-10-31T05:27:59Z</dcterms:created>
  <dcterms:modified xsi:type="dcterms:W3CDTF">2020-11-03T08:33:48Z</dcterms:modified>
</cp:coreProperties>
</file>